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83" r:id="rId5"/>
    <p:sldMasterId id="2147484474" r:id="rId6"/>
    <p:sldMasterId id="2147484498" r:id="rId7"/>
    <p:sldMasterId id="2147484507" r:id="rId8"/>
  </p:sldMasterIdLst>
  <p:notesMasterIdLst>
    <p:notesMasterId r:id="rId17"/>
  </p:notesMasterIdLst>
  <p:handoutMasterIdLst>
    <p:handoutMasterId r:id="rId18"/>
  </p:handoutMasterIdLst>
  <p:sldIdLst>
    <p:sldId id="1543" r:id="rId9"/>
    <p:sldId id="1551" r:id="rId10"/>
    <p:sldId id="1552" r:id="rId11"/>
    <p:sldId id="1554" r:id="rId12"/>
    <p:sldId id="1506" r:id="rId13"/>
    <p:sldId id="1553" r:id="rId14"/>
    <p:sldId id="1556" r:id="rId15"/>
    <p:sldId id="1540" r:id="rId1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gnitive Services" id="{A073DAE3-B461-442F-A3D3-6642BD875E45}">
          <p14:sldIdLst>
            <p14:sldId id="1543"/>
            <p14:sldId id="1551"/>
            <p14:sldId id="1552"/>
            <p14:sldId id="1554"/>
            <p14:sldId id="1506"/>
            <p14:sldId id="1553"/>
            <p14:sldId id="1556"/>
            <p14:sldId id="154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3535"/>
    <a:srgbClr val="00B294"/>
    <a:srgbClr val="282828"/>
    <a:srgbClr val="000000"/>
    <a:srgbClr val="FF8C00"/>
    <a:srgbClr val="525252"/>
    <a:srgbClr val="00BCF2"/>
    <a:srgbClr val="505050"/>
    <a:srgbClr val="E6E6E6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350" autoAdjust="0"/>
  </p:normalViewPr>
  <p:slideViewPr>
    <p:cSldViewPr>
      <p:cViewPr varScale="1">
        <p:scale>
          <a:sx n="89" d="100"/>
          <a:sy n="89" d="100"/>
        </p:scale>
        <p:origin x="498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49" d="100"/>
          <a:sy n="49" d="100"/>
        </p:scale>
        <p:origin x="2910" y="4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4/21/2018 8:30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4.jpe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4/21/2018 8:29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Microsoft Build 2016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4/21/2018 8:29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69794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20974" y="-2720974"/>
            <a:ext cx="6994526" cy="1243647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-1" y="0"/>
            <a:ext cx="8504239" cy="7020559"/>
          </a:xfrm>
          <a:prstGeom prst="rect">
            <a:avLst/>
          </a:prstGeom>
          <a:solidFill>
            <a:schemeClr val="accent1">
              <a:alpha val="9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82295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Microsoft Machine Learning</a:t>
            </a:r>
            <a:br>
              <a:rPr lang="en-US" dirty="0"/>
            </a:br>
            <a:r>
              <a:rPr lang="en-US" dirty="0"/>
              <a:t>&amp; Data Science Summit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82295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September 26 – 27 | Atlanta, GA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Text Placeholder 3"/>
          <p:cNvSpPr>
            <a:spLocks noGrp="1"/>
          </p:cNvSpPr>
          <p:nvPr userDrawn="1"/>
        </p:nvSpPr>
        <p:spPr>
          <a:xfrm>
            <a:off x="284116" y="6245990"/>
            <a:ext cx="2667000" cy="4616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3429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5715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001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87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000" dirty="0">
                <a:latin typeface="+mn-lt"/>
              </a:rPr>
              <a:t>BR010</a:t>
            </a:r>
          </a:p>
        </p:txBody>
      </p:sp>
    </p:spTree>
    <p:extLst>
      <p:ext uri="{BB962C8B-B14F-4D97-AF65-F5344CB8AC3E}">
        <p14:creationId xmlns:p14="http://schemas.microsoft.com/office/powerpoint/2010/main" val="2588231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81"/>
          <a:stretch/>
        </p:blipFill>
        <p:spPr>
          <a:xfrm rot="5400000">
            <a:off x="6973093" y="1531145"/>
            <a:ext cx="6994526" cy="39322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82296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82296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81"/>
          <a:stretch/>
        </p:blipFill>
        <p:spPr>
          <a:xfrm rot="5400000">
            <a:off x="6973093" y="1531145"/>
            <a:ext cx="6994526" cy="39322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3072531"/>
            <a:ext cx="5486399" cy="849463"/>
          </a:xfrm>
        </p:spPr>
        <p:txBody>
          <a:bodyPr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5386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1315" y="0"/>
            <a:ext cx="6995160" cy="699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58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451850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20974" y="-2720974"/>
            <a:ext cx="6994526" cy="1243647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-1" y="0"/>
            <a:ext cx="8504239" cy="7020559"/>
          </a:xfrm>
          <a:prstGeom prst="rect">
            <a:avLst/>
          </a:prstGeom>
          <a:solidFill>
            <a:schemeClr val="accent1">
              <a:alpha val="9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1211264"/>
            <a:ext cx="8229536" cy="1828800"/>
          </a:xfrm>
          <a:noFill/>
        </p:spPr>
        <p:txBody>
          <a:bodyPr lIns="146304" tIns="91440" rIns="146304" bIns="91440" anchor="b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Microsoft Machine Learning</a:t>
            </a:r>
            <a:br>
              <a:rPr lang="en-US" dirty="0"/>
            </a:br>
            <a:r>
              <a:rPr lang="en-US" dirty="0"/>
              <a:t>&amp; Data Science Summit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040063"/>
            <a:ext cx="8229537" cy="730183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September 26 – 27 | Atlanta, GA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5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1286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20720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6765978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500121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131212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5314969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506195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73456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512193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96221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3072531"/>
            <a:ext cx="5486399" cy="849463"/>
          </a:xfrm>
        </p:spPr>
        <p:txBody>
          <a:bodyPr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1518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1315" y="0"/>
            <a:ext cx="6995160" cy="699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611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6747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8146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6221066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3895395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61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 bwMode="gray">
      <p:bgPr>
        <a:solidFill>
          <a:srgbClr val="5252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-3" y="1612233"/>
            <a:ext cx="12436478" cy="2911642"/>
          </a:xfrm>
          <a:prstGeom prst="rect">
            <a:avLst/>
          </a:prstGeom>
          <a:solidFill>
            <a:schemeClr val="accent6">
              <a:alpha val="7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/>
          <p:cNvSpPr txBox="1"/>
          <p:nvPr userDrawn="1"/>
        </p:nvSpPr>
        <p:spPr bwMode="white">
          <a:xfrm>
            <a:off x="229667" y="1856411"/>
            <a:ext cx="11887200" cy="12095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Microsoft</a:t>
            </a:r>
            <a:r>
              <a:rPr lang="en-US" sz="66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Data Science Summit</a:t>
            </a:r>
            <a:endParaRPr lang="en-US" sz="6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  <p:sp>
        <p:nvSpPr>
          <p:cNvPr id="11" name="TextBox 10"/>
          <p:cNvSpPr txBox="1"/>
          <p:nvPr userDrawn="1"/>
        </p:nvSpPr>
        <p:spPr bwMode="white">
          <a:xfrm>
            <a:off x="278698" y="3423809"/>
            <a:ext cx="10195024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Sept 26 – 27</a:t>
            </a:r>
            <a:r>
              <a:rPr lang="en-US" sz="36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| Atlanta, GA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495253" y="489050"/>
            <a:ext cx="1552931" cy="33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7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ack">
    <p:bg bwMode="gray">
      <p:bgPr>
        <a:solidFill>
          <a:schemeClr val="accent6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 bwMode="auto">
          <a:xfrm>
            <a:off x="-1" y="1"/>
            <a:ext cx="8299005" cy="6994524"/>
          </a:xfrm>
          <a:prstGeom prst="rect">
            <a:avLst/>
          </a:prstGeom>
          <a:solidFill>
            <a:schemeClr val="accent6">
              <a:alpha val="9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 bwMode="white">
          <a:xfrm>
            <a:off x="274638" y="2023254"/>
            <a:ext cx="7467599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Microsoft</a:t>
            </a:r>
            <a:r>
              <a:rPr lang="en-US" sz="54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Data </a:t>
            </a:r>
            <a:br>
              <a:rPr lang="en-US" sz="54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</a:br>
            <a:r>
              <a:rPr lang="en-US" sz="54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Science Summit</a:t>
            </a:r>
            <a:endParaRPr lang="en-US" sz="5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03237" y="449262"/>
            <a:ext cx="1552931" cy="33266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92673" y="3972357"/>
            <a:ext cx="10195024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Sept 26 – 27</a:t>
            </a:r>
            <a:r>
              <a:rPr lang="en-US" sz="32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| Atlanta, GA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407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wo 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3636">
                      <a:schemeClr val="accent1"/>
                    </a:gs>
                    <a:gs pos="31000">
                      <a:schemeClr val="accent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91842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Teal">
    <p:bg bwMode="gray">
      <p:bgPr>
        <a:solidFill>
          <a:schemeClr val="accent6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-1" y="1"/>
            <a:ext cx="8299005" cy="6994524"/>
          </a:xfrm>
          <a:prstGeom prst="rect">
            <a:avLst/>
          </a:prstGeom>
          <a:solidFill>
            <a:schemeClr val="accent2">
              <a:alpha val="9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 bwMode="white">
          <a:xfrm>
            <a:off x="274638" y="2023254"/>
            <a:ext cx="7467599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Cognitive Services: Making AI Easy</a:t>
            </a:r>
            <a:endParaRPr lang="en-US" sz="5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503237" y="449262"/>
            <a:ext cx="1552931" cy="33266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92673" y="3972357"/>
            <a:ext cx="10195024" cy="281923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Jennifer</a:t>
            </a:r>
            <a:r>
              <a:rPr lang="en-US" sz="32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 Marsman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Principal Software Development Engineer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Microsoft Corporation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aseline="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http://blogs.msdn.microsoft.com/jennifer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Twitter: @</a:t>
            </a:r>
            <a:r>
              <a:rPr lang="en-US" sz="32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JenniferMarsman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650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228600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457200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685800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730935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172933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806390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bg1"/>
              </a:buClr>
              <a:buFont typeface="Arial" pitchFamily="34" charset="0"/>
              <a:buChar char="•"/>
              <a:defRPr sz="3200"/>
            </a:lvl1pPr>
            <a:lvl2pPr marL="531166" indent="-233195">
              <a:buClr>
                <a:schemeClr val="bg1"/>
              </a:buClr>
              <a:defRPr sz="2400"/>
            </a:lvl2pPr>
            <a:lvl3pPr marL="699585" indent="-168419">
              <a:buClr>
                <a:schemeClr val="bg1"/>
              </a:buClr>
              <a:tabLst/>
              <a:defRPr sz="2000"/>
            </a:lvl3pPr>
            <a:lvl4pPr marL="880958" indent="-181374">
              <a:buClr>
                <a:schemeClr val="bg1"/>
              </a:buClr>
              <a:defRPr/>
            </a:lvl4pPr>
            <a:lvl5pPr marL="1049377" indent="-168419">
              <a:buClr>
                <a:schemeClr val="bg1"/>
              </a:buClr>
              <a:tabLst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bg1"/>
              </a:buClr>
              <a:buFont typeface="Arial" pitchFamily="34" charset="0"/>
              <a:buChar char="•"/>
              <a:defRPr sz="3200"/>
            </a:lvl1pPr>
            <a:lvl2pPr marL="531166" indent="-233195">
              <a:buClr>
                <a:schemeClr val="bg1"/>
              </a:buClr>
              <a:defRPr sz="2400"/>
            </a:lvl2pPr>
            <a:lvl3pPr marL="699585" indent="-168419">
              <a:buClr>
                <a:schemeClr val="bg1"/>
              </a:buClr>
              <a:tabLst/>
              <a:defRPr sz="2000"/>
            </a:lvl3pPr>
            <a:lvl4pPr marL="880958" indent="-181374">
              <a:buClr>
                <a:schemeClr val="bg1"/>
              </a:buClr>
              <a:defRPr/>
            </a:lvl4pPr>
            <a:lvl5pPr marL="1049377" indent="-168419">
              <a:buClr>
                <a:schemeClr val="bg1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41401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32331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 bwMode="gray">
      <p:bgPr>
        <a:solidFill>
          <a:srgbClr val="D83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r="76770"/>
          <a:stretch/>
        </p:blipFill>
        <p:spPr>
          <a:xfrm>
            <a:off x="10808292" y="0"/>
            <a:ext cx="1628183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639" y="1209973"/>
            <a:ext cx="10056812" cy="2744490"/>
          </a:xfrm>
          <a:noFill/>
        </p:spPr>
        <p:txBody>
          <a:bodyPr tIns="91440" bIns="91440" anchor="t" anchorCtr="0">
            <a:no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638" y="3954463"/>
            <a:ext cx="10058401" cy="1828800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50458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 bwMode="gray"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74639" y="1209973"/>
            <a:ext cx="10056812" cy="3658890"/>
          </a:xfrm>
          <a:noFill/>
        </p:spPr>
        <p:txBody>
          <a:bodyPr tIns="91440" bIns="91440" anchor="t" anchorCtr="0">
            <a:no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r="76770"/>
          <a:stretch/>
        </p:blipFill>
        <p:spPr>
          <a:xfrm>
            <a:off x="10808292" y="0"/>
            <a:ext cx="16281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81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teal">
    <p:bg>
      <p:bgPr>
        <a:solidFill>
          <a:srgbClr val="5252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-2" y="1958182"/>
            <a:ext cx="7924800" cy="3078162"/>
          </a:xfrm>
          <a:prstGeom prst="rect">
            <a:avLst/>
          </a:prstGeom>
          <a:solidFill>
            <a:schemeClr val="accent2">
              <a:alpha val="85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308600"/>
            <a:ext cx="7162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80137361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orange">
    <p:bg>
      <p:bgPr>
        <a:solidFill>
          <a:srgbClr val="D83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-2" y="1958182"/>
            <a:ext cx="7924800" cy="3078162"/>
          </a:xfrm>
          <a:prstGeom prst="rect">
            <a:avLst/>
          </a:prstGeom>
          <a:solidFill>
            <a:schemeClr val="accent1">
              <a:alpha val="85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308600"/>
            <a:ext cx="7162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1745619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lue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-2" y="1958182"/>
            <a:ext cx="7924800" cy="3078162"/>
          </a:xfrm>
          <a:prstGeom prst="rect">
            <a:avLst/>
          </a:prstGeom>
          <a:solidFill>
            <a:schemeClr val="bg2">
              <a:alpha val="85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308600"/>
            <a:ext cx="7162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1997972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gre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l="41116" r="2514"/>
          <a:stretch/>
        </p:blipFill>
        <p:spPr>
          <a:xfrm rot="5400000">
            <a:off x="2713036" y="-2713037"/>
            <a:ext cx="7010400" cy="1243647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-2" y="1958182"/>
            <a:ext cx="7924800" cy="3078162"/>
          </a:xfrm>
          <a:prstGeom prst="rect">
            <a:avLst/>
          </a:prstGeom>
          <a:solidFill>
            <a:schemeClr val="bg1">
              <a:lumMod val="50000"/>
              <a:alpha val="85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308600"/>
            <a:ext cx="71627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38099882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474648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ea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738481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883040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277327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yellow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103975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2062580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36181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9232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998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o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7532">
                      <a:schemeClr val="accent1"/>
                    </a:gs>
                    <a:gs pos="35000">
                      <a:schemeClr val="accent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5931291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18981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-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5761038" y="-1"/>
            <a:ext cx="6675437" cy="6994525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2963861"/>
            <a:ext cx="5486399" cy="1066800"/>
          </a:xfrm>
        </p:spPr>
        <p:txBody>
          <a:bodyPr lIns="182880" anchor="ctr">
            <a:noAutofit/>
          </a:bodyPr>
          <a:lstStyle>
            <a:lvl1pPr marL="0" indent="0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6668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613E-6 0 L 0.07302 0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5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96 0 L 0.07735 0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63" presetClass="path" presetSubtype="0" decel="100000" fill="hold" nodeType="withEffect">
                  <p:stCondLst>
                    <p:cond delay="0"/>
                  </p:stCondLst>
                  <p:childTnLst>
                    <p:animMotion origin="layout" path="M 0.00996 0 L 0.07735 0 " pathEditMode="relative" rAng="0" ptsTypes="AA">
                      <p:cBhvr>
                        <p:cTn dur="750" spd="-1000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3370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-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74638" y="3040063"/>
            <a:ext cx="4572195" cy="914399"/>
          </a:xfrm>
        </p:spPr>
        <p:txBody>
          <a:bodyPr lIns="182880" rIns="91440" anchor="ctr">
            <a:noAutofit/>
          </a:bodyPr>
          <a:lstStyle>
            <a:lvl1pPr marL="0" indent="0"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860972" y="-1"/>
            <a:ext cx="7575503" cy="6994525"/>
          </a:xfrm>
          <a:solidFill>
            <a:schemeClr val="accent1"/>
          </a:solidFill>
        </p:spPr>
        <p:txBody>
          <a:bodyPr lIns="274320" rIns="274320" anchor="ctr">
            <a:noAutofit/>
          </a:bodyPr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408801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_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436475" cy="14398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3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Tea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2746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874317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Dark Gra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22717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118268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418866" y="6697627"/>
            <a:ext cx="3598742" cy="16158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150" normalizeH="0" baseline="0" noProof="0" dirty="0">
                <a:ln>
                  <a:noFill/>
                </a:ln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09976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2720974" y="-2720974"/>
            <a:ext cx="6994526" cy="1243647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 bwMode="auto">
          <a:xfrm>
            <a:off x="-1" y="0"/>
            <a:ext cx="8504239" cy="7020559"/>
          </a:xfrm>
          <a:prstGeom prst="rect">
            <a:avLst/>
          </a:prstGeom>
          <a:solidFill>
            <a:schemeClr val="accent1">
              <a:alpha val="9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19809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2277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217090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wo 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3636">
                      <a:schemeClr val="accent1"/>
                    </a:gs>
                    <a:gs pos="31000">
                      <a:schemeClr val="accent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962711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4822790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o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7532">
                      <a:schemeClr val="accent1"/>
                    </a:gs>
                    <a:gs pos="35000">
                      <a:schemeClr val="accent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1083142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176359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729354"/>
      </p:ext>
    </p:extLst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582364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81"/>
          <a:stretch/>
        </p:blipFill>
        <p:spPr>
          <a:xfrm rot="5400000">
            <a:off x="6973093" y="1531145"/>
            <a:ext cx="6994526" cy="39322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82296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82296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172966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81"/>
          <a:stretch/>
        </p:blipFill>
        <p:spPr>
          <a:xfrm rot="5400000">
            <a:off x="6973093" y="1531145"/>
            <a:ext cx="6994526" cy="39322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30610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81"/>
          <a:stretch/>
        </p:blipFill>
        <p:spPr>
          <a:xfrm rot="5400000">
            <a:off x="6973093" y="1531145"/>
            <a:ext cx="6994526" cy="39322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82296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80959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3072531"/>
            <a:ext cx="5486399" cy="849463"/>
          </a:xfrm>
        </p:spPr>
        <p:txBody>
          <a:bodyPr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9268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1315" y="0"/>
            <a:ext cx="6995160" cy="699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9428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1864782"/>
      </p:ext>
    </p:extLst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5614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72650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68308" y="479425"/>
            <a:ext cx="1448129" cy="310896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1402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752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5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64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theme" Target="../theme/theme5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7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70220" y="3072617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6" r:id="rId1"/>
    <p:sldLayoutId id="2147484467" r:id="rId2"/>
    <p:sldLayoutId id="2147484240" r:id="rId3"/>
    <p:sldLayoutId id="2147484470" r:id="rId4"/>
    <p:sldLayoutId id="2147484241" r:id="rId5"/>
    <p:sldLayoutId id="2147484471" r:id="rId6"/>
    <p:sldLayoutId id="2147484244" r:id="rId7"/>
    <p:sldLayoutId id="2147484245" r:id="rId8"/>
    <p:sldLayoutId id="2147484247" r:id="rId9"/>
    <p:sldLayoutId id="2147484249" r:id="rId10"/>
    <p:sldLayoutId id="2147484250" r:id="rId11"/>
    <p:sldLayoutId id="2147484251" r:id="rId12"/>
    <p:sldLayoutId id="2147484377" r:id="rId13"/>
    <p:sldLayoutId id="2147484463" r:id="rId14"/>
    <p:sldLayoutId id="2147484256" r:id="rId15"/>
    <p:sldLayoutId id="2147484257" r:id="rId16"/>
    <p:sldLayoutId id="2147484260" r:id="rId17"/>
    <p:sldLayoutId id="2147484299" r:id="rId18"/>
    <p:sldLayoutId id="2147484263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317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3" r:id="rId1"/>
    <p:sldLayoutId id="2147484388" r:id="rId2"/>
    <p:sldLayoutId id="2147484390" r:id="rId3"/>
    <p:sldLayoutId id="2147484392" r:id="rId4"/>
    <p:sldLayoutId id="2147484394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3" r:id="rId12"/>
    <p:sldLayoutId id="2147484464" r:id="rId13"/>
    <p:sldLayoutId id="2147484404" r:id="rId14"/>
    <p:sldLayoutId id="2147484405" r:id="rId15"/>
    <p:sldLayoutId id="2147484407" r:id="rId16"/>
    <p:sldLayoutId id="2147484409" r:id="rId17"/>
    <p:sldLayoutId id="2147484410" r:id="rId1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7980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5" r:id="rId1"/>
    <p:sldLayoutId id="2147484476" r:id="rId2"/>
    <p:sldLayoutId id="2147484477" r:id="rId3"/>
    <p:sldLayoutId id="2147484478" r:id="rId4"/>
    <p:sldLayoutId id="2147484479" r:id="rId5"/>
    <p:sldLayoutId id="2147484480" r:id="rId6"/>
    <p:sldLayoutId id="2147484481" r:id="rId7"/>
    <p:sldLayoutId id="2147484482" r:id="rId8"/>
    <p:sldLayoutId id="2147484483" r:id="rId9"/>
    <p:sldLayoutId id="2147484484" r:id="rId10"/>
    <p:sldLayoutId id="2147484485" r:id="rId11"/>
    <p:sldLayoutId id="2147484486" r:id="rId12"/>
    <p:sldLayoutId id="2147484487" r:id="rId13"/>
    <p:sldLayoutId id="2147484488" r:id="rId14"/>
    <p:sldLayoutId id="2147484489" r:id="rId15"/>
    <p:sldLayoutId id="2147484490" r:id="rId16"/>
    <p:sldLayoutId id="2147484491" r:id="rId17"/>
    <p:sldLayoutId id="2147484492" r:id="rId18"/>
    <p:sldLayoutId id="2147484493" r:id="rId19"/>
    <p:sldLayoutId id="2147484494" r:id="rId20"/>
    <p:sldLayoutId id="2147484495" r:id="rId21"/>
    <p:sldLayoutId id="2147484496" r:id="rId22"/>
    <p:sldLayoutId id="2147484497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bg1"/>
              </a:gs>
              <a:gs pos="100000">
                <a:schemeClr val="bg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663" y="373063"/>
            <a:ext cx="10725150" cy="1350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663" y="1862138"/>
            <a:ext cx="10725150" cy="4437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63" y="6483350"/>
            <a:ext cx="2797175" cy="371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94558-F853-46DA-845C-C38CC3592FC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4/21/2018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63" y="6483350"/>
            <a:ext cx="4197350" cy="371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638" y="6483350"/>
            <a:ext cx="2797175" cy="371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2245C-EB54-4275-9208-0D699625D4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 rot="5400000">
            <a:off x="948914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17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99" r:id="rId1"/>
    <p:sldLayoutId id="2147484500" r:id="rId2"/>
    <p:sldLayoutId id="2147484501" r:id="rId3"/>
    <p:sldLayoutId id="2147484502" r:id="rId4"/>
    <p:sldLayoutId id="2147484503" r:id="rId5"/>
    <p:sldLayoutId id="2147484504" r:id="rId6"/>
    <p:sldLayoutId id="2147484505" r:id="rId7"/>
    <p:sldLayoutId id="214748450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73">
          <p15:clr>
            <a:srgbClr val="F26B43"/>
          </p15:clr>
        </p15:guide>
        <p15:guide id="2" pos="269">
          <p15:clr>
            <a:srgbClr val="F26B43"/>
          </p15:clr>
        </p15:guide>
        <p15:guide id="3" pos="7661">
          <p15:clr>
            <a:srgbClr val="F26B43"/>
          </p15:clr>
        </p15:guide>
        <p15:guide id="4" pos="7565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283">
          <p15:clr>
            <a:srgbClr val="F26B43"/>
          </p15:clr>
        </p15:guide>
        <p15:guide id="7" orient="horz" pos="4219">
          <p15:clr>
            <a:srgbClr val="F26B43"/>
          </p15:clr>
        </p15:guide>
        <p15:guide id="8" orient="horz" pos="4123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992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08" r:id="rId1"/>
    <p:sldLayoutId id="2147484509" r:id="rId2"/>
    <p:sldLayoutId id="2147484510" r:id="rId3"/>
    <p:sldLayoutId id="2147484511" r:id="rId4"/>
    <p:sldLayoutId id="2147484512" r:id="rId5"/>
    <p:sldLayoutId id="2147484513" r:id="rId6"/>
    <p:sldLayoutId id="2147484514" r:id="rId7"/>
    <p:sldLayoutId id="2147484515" r:id="rId8"/>
    <p:sldLayoutId id="2147484516" r:id="rId9"/>
    <p:sldLayoutId id="2147484517" r:id="rId10"/>
    <p:sldLayoutId id="2147484518" r:id="rId11"/>
    <p:sldLayoutId id="2147484519" r:id="rId12"/>
    <p:sldLayoutId id="2147484520" r:id="rId13"/>
    <p:sldLayoutId id="2147484521" r:id="rId14"/>
    <p:sldLayoutId id="2147484522" r:id="rId15"/>
    <p:sldLayoutId id="2147484523" r:id="rId16"/>
    <p:sldLayoutId id="2147484524" r:id="rId17"/>
    <p:sldLayoutId id="2147484525" r:id="rId18"/>
    <p:sldLayoutId id="2147484526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9.png"/><Relationship Id="rId11" Type="http://schemas.openxmlformats.org/officeDocument/2006/relationships/image" Target="../media/image23.png"/><Relationship Id="rId5" Type="http://schemas.openxmlformats.org/officeDocument/2006/relationships/image" Target="../media/image18.png"/><Relationship Id="rId10" Type="http://schemas.openxmlformats.org/officeDocument/2006/relationships/image" Target="../media/image22.png"/><Relationship Id="rId4" Type="http://schemas.openxmlformats.org/officeDocument/2006/relationships/image" Target="../media/image17.png"/><Relationship Id="rId9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A4A6CA91-9C0F-414C-8E10-B0CCEC9816EE}"/>
              </a:ext>
            </a:extLst>
          </p:cNvPr>
          <p:cNvSpPr txBox="1">
            <a:spLocks/>
          </p:cNvSpPr>
          <p:nvPr/>
        </p:nvSpPr>
        <p:spPr>
          <a:xfrm>
            <a:off x="808037" y="906462"/>
            <a:ext cx="6553135" cy="1828800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/>
              <a:t>Microsoft</a:t>
            </a:r>
          </a:p>
          <a:p>
            <a:r>
              <a:rPr lang="en-US" sz="6000" dirty="0"/>
              <a:t>Cognitive Services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95C452EF-F99F-4D06-83E2-66F8A821AF3E}"/>
              </a:ext>
            </a:extLst>
          </p:cNvPr>
          <p:cNvSpPr txBox="1">
            <a:spLocks/>
          </p:cNvSpPr>
          <p:nvPr/>
        </p:nvSpPr>
        <p:spPr>
          <a:xfrm>
            <a:off x="884236" y="2963862"/>
            <a:ext cx="6400736" cy="2894275"/>
          </a:xfrm>
          <a:prstGeom prst="rect">
            <a:avLst/>
          </a:prstGeo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Abhimanyu Kumar Vatsa</a:t>
            </a:r>
          </a:p>
          <a:p>
            <a:pPr marL="0" indent="0">
              <a:buNone/>
            </a:pPr>
            <a:r>
              <a:rPr lang="en-US" sz="2400" dirty="0"/>
              <a:t>Lead Developer @ Knorish Frameworks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http://itorian.com</a:t>
            </a:r>
          </a:p>
          <a:p>
            <a:pPr marL="0" indent="0">
              <a:buNone/>
            </a:pPr>
            <a:r>
              <a:rPr lang="en-US" sz="2400" dirty="0"/>
              <a:t>Twitter: @itorian</a:t>
            </a:r>
          </a:p>
          <a:p>
            <a:pPr marL="0" indent="0">
              <a:buNone/>
            </a:pPr>
            <a:r>
              <a:rPr lang="en-US" sz="2400" dirty="0"/>
              <a:t>Email: itorian@live.in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73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D529B-C8B6-4ACA-90CE-C3EBDBCC0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696"/>
            <a:ext cx="12436475" cy="651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5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EE519B-BE50-43B8-AA47-147CB0C45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6857"/>
            <a:ext cx="12436475" cy="654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15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3755F9-33AE-455F-B972-676F1DE26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9" y="224631"/>
            <a:ext cx="12434711" cy="65452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354010-9E91-4B85-88FC-38A4864EB751}"/>
              </a:ext>
            </a:extLst>
          </p:cNvPr>
          <p:cNvSpPr/>
          <p:nvPr/>
        </p:nvSpPr>
        <p:spPr bwMode="auto">
          <a:xfrm>
            <a:off x="274637" y="1516062"/>
            <a:ext cx="1981200" cy="5257800"/>
          </a:xfrm>
          <a:prstGeom prst="rect">
            <a:avLst/>
          </a:prstGeom>
          <a:noFill/>
          <a:ln>
            <a:solidFill>
              <a:srgbClr val="00B05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47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t="32394" b="25873"/>
          <a:stretch/>
        </p:blipFill>
        <p:spPr>
          <a:xfrm>
            <a:off x="-13184" y="0"/>
            <a:ext cx="12448894" cy="3489533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 bwMode="auto">
          <a:xfrm>
            <a:off x="-19357" y="-9225"/>
            <a:ext cx="8523593" cy="3500896"/>
          </a:xfrm>
          <a:prstGeom prst="rect">
            <a:avLst/>
          </a:prstGeom>
          <a:gradFill>
            <a:gsLst>
              <a:gs pos="0">
                <a:schemeClr val="tx2">
                  <a:alpha val="0"/>
                </a:schemeClr>
              </a:gs>
              <a:gs pos="100000">
                <a:schemeClr val="tx2"/>
              </a:gs>
            </a:gsLst>
            <a:lin ang="108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Text Placeholder 14"/>
          <p:cNvSpPr txBox="1">
            <a:spLocks/>
          </p:cNvSpPr>
          <p:nvPr/>
        </p:nvSpPr>
        <p:spPr>
          <a:xfrm>
            <a:off x="293887" y="3825469"/>
            <a:ext cx="3745515" cy="1044875"/>
          </a:xfrm>
          <a:prstGeom prst="rect">
            <a:avLst/>
          </a:prstGeom>
        </p:spPr>
        <p:txBody>
          <a:bodyPr vert="horz" wrap="square" lIns="146283" tIns="91427" rIns="146283" bIns="91427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Roll your own with REST APIs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Simple to add: just a few lines of code required</a:t>
            </a:r>
          </a:p>
        </p:txBody>
      </p:sp>
      <p:sp>
        <p:nvSpPr>
          <p:cNvPr id="32" name="Text Placeholder 14"/>
          <p:cNvSpPr txBox="1">
            <a:spLocks/>
          </p:cNvSpPr>
          <p:nvPr/>
        </p:nvSpPr>
        <p:spPr>
          <a:xfrm>
            <a:off x="4187147" y="3825469"/>
            <a:ext cx="4050792" cy="1280324"/>
          </a:xfrm>
          <a:prstGeom prst="rect">
            <a:avLst/>
          </a:prstGeom>
        </p:spPr>
        <p:txBody>
          <a:bodyPr vert="horz" wrap="square" lIns="146283" tIns="91427" rIns="146283" bIns="91427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Integrate into the language and platform of your choice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Breadth of offerings helps you find the right API for your app</a:t>
            </a:r>
          </a:p>
        </p:txBody>
      </p:sp>
      <p:sp>
        <p:nvSpPr>
          <p:cNvPr id="33" name="Text Placeholder 14"/>
          <p:cNvSpPr txBox="1">
            <a:spLocks/>
          </p:cNvSpPr>
          <p:nvPr/>
        </p:nvSpPr>
        <p:spPr>
          <a:xfrm>
            <a:off x="8385684" y="3825469"/>
            <a:ext cx="3785780" cy="1515773"/>
          </a:xfrm>
          <a:prstGeom prst="rect">
            <a:avLst/>
          </a:prstGeom>
        </p:spPr>
        <p:txBody>
          <a:bodyPr vert="horz" wrap="square" lIns="146283" tIns="91427" rIns="146283" bIns="91427" rtlCol="0" anchor="t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Built by experts in their field from Microsoft Research, Bing, and Azure Machine Learning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 Semilight" panose="020B0402040204020203" pitchFamily="34" charset="0"/>
              </a:rPr>
              <a:t>Quality documentation, sample code, and community support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2110" y="3240815"/>
            <a:ext cx="4050792" cy="461665"/>
          </a:xfrm>
          <a:prstGeom prst="rect">
            <a:avLst/>
          </a:prstGeom>
          <a:solidFill>
            <a:schemeClr val="accent3"/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Semilight" panose="020B0402040204020203" pitchFamily="34" charset="0"/>
              </a:rPr>
              <a:t>Easy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91787" y="3240815"/>
            <a:ext cx="4050792" cy="461665"/>
          </a:xfrm>
          <a:prstGeom prst="rect">
            <a:avLst/>
          </a:prstGeom>
          <a:solidFill>
            <a:schemeClr val="accent1"/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Semilight" panose="020B0402040204020203" pitchFamily="34" charset="0"/>
              </a:rPr>
              <a:t>Flexible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385684" y="3240815"/>
            <a:ext cx="4050792" cy="461665"/>
          </a:xfrm>
          <a:prstGeom prst="rect">
            <a:avLst/>
          </a:prstGeom>
          <a:solidFill>
            <a:schemeClr val="accent5"/>
          </a:solidFill>
        </p:spPr>
        <p:txBody>
          <a:bodyPr wrap="none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Semilight" panose="020B0402040204020203" pitchFamily="34" charset="0"/>
              </a:rPr>
              <a:t>Tested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68325" y="1416050"/>
            <a:ext cx="11868150" cy="917575"/>
          </a:xfrm>
        </p:spPr>
        <p:txBody>
          <a:bodyPr>
            <a:noAutofit/>
          </a:bodyPr>
          <a:lstStyle/>
          <a:p>
            <a:r>
              <a:rPr lang="en-US" sz="54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Why Microsoft </a:t>
            </a:r>
            <a:br>
              <a:rPr lang="en-US" sz="54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</a:br>
            <a:r>
              <a:rPr lang="en-US" sz="54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Cognitive Services?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952844" y="5316420"/>
            <a:ext cx="2001768" cy="1350348"/>
            <a:chOff x="952844" y="5316420"/>
            <a:chExt cx="2001768" cy="1350348"/>
          </a:xfrm>
        </p:grpSpPr>
        <p:grpSp>
          <p:nvGrpSpPr>
            <p:cNvPr id="7" name="Group 6"/>
            <p:cNvGrpSpPr/>
            <p:nvPr/>
          </p:nvGrpSpPr>
          <p:grpSpPr>
            <a:xfrm>
              <a:off x="952844" y="5316420"/>
              <a:ext cx="1091279" cy="1091279"/>
              <a:chOff x="952844" y="5316420"/>
              <a:chExt cx="1091279" cy="1091279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2844" y="5316420"/>
                <a:ext cx="1091279" cy="1091279"/>
              </a:xfrm>
              <a:prstGeom prst="rect">
                <a:avLst/>
              </a:prstGeom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985751" y="5633096"/>
                <a:ext cx="999265" cy="462305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marL="0" marR="0" lvl="0" indent="0" algn="ctr" defTabSz="932597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12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GET A</a:t>
                </a:r>
                <a:b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</a:br>
                <a:r>
                  <a:rPr kumimoji="0" 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 KEY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954781" y="5666937"/>
              <a:ext cx="999831" cy="999831"/>
              <a:chOff x="1954781" y="5666937"/>
              <a:chExt cx="999831" cy="999831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4781" y="5666937"/>
                <a:ext cx="999831" cy="999831"/>
              </a:xfrm>
              <a:prstGeom prst="rect">
                <a:avLst/>
              </a:prstGeom>
            </p:spPr>
          </p:pic>
          <p:sp>
            <p:nvSpPr>
              <p:cNvPr id="53" name="TextBox 52"/>
              <p:cNvSpPr txBox="1"/>
              <p:nvPr/>
            </p:nvSpPr>
            <p:spPr>
              <a:xfrm>
                <a:off x="1965665" y="6006123"/>
                <a:ext cx="961798" cy="324709"/>
              </a:xfrm>
              <a:prstGeom prst="rect">
                <a:avLst/>
              </a:prstGeom>
              <a:noFill/>
            </p:spPr>
            <p:txBody>
              <a:bodyPr wrap="square" lIns="186521" tIns="149217" rIns="186521" bIns="149217" rtlCol="0" anchor="ctr">
                <a:spAutoFit/>
              </a:bodyPr>
              <a:lstStyle/>
              <a:p>
                <a:pPr marL="0" marR="0" lvl="0" indent="0" algn="ctr" defTabSz="932597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12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2917">
                          <a:srgbClr val="FFFFFF"/>
                        </a:gs>
                        <a:gs pos="3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BUILD</a:t>
                </a: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4707240" y="5621592"/>
            <a:ext cx="3021994" cy="1129445"/>
            <a:chOff x="4707240" y="5484107"/>
            <a:chExt cx="3021994" cy="1129445"/>
          </a:xfrm>
        </p:grpSpPr>
        <p:sp>
          <p:nvSpPr>
            <p:cNvPr id="44" name="Freeform 11"/>
            <p:cNvSpPr>
              <a:spLocks noEditPoints="1"/>
            </p:cNvSpPr>
            <p:nvPr/>
          </p:nvSpPr>
          <p:spPr bwMode="black">
            <a:xfrm>
              <a:off x="5992058" y="5484107"/>
              <a:ext cx="409932" cy="504698"/>
            </a:xfrm>
            <a:custGeom>
              <a:avLst/>
              <a:gdLst>
                <a:gd name="T0" fmla="*/ 574 w 618"/>
                <a:gd name="T1" fmla="*/ 227 h 723"/>
                <a:gd name="T2" fmla="*/ 530 w 618"/>
                <a:gd name="T3" fmla="*/ 272 h 723"/>
                <a:gd name="T4" fmla="*/ 530 w 618"/>
                <a:gd name="T5" fmla="*/ 446 h 723"/>
                <a:gd name="T6" fmla="*/ 574 w 618"/>
                <a:gd name="T7" fmla="*/ 491 h 723"/>
                <a:gd name="T8" fmla="*/ 618 w 618"/>
                <a:gd name="T9" fmla="*/ 446 h 723"/>
                <a:gd name="T10" fmla="*/ 618 w 618"/>
                <a:gd name="T11" fmla="*/ 272 h 723"/>
                <a:gd name="T12" fmla="*/ 574 w 618"/>
                <a:gd name="T13" fmla="*/ 227 h 723"/>
                <a:gd name="T14" fmla="*/ 44 w 618"/>
                <a:gd name="T15" fmla="*/ 227 h 723"/>
                <a:gd name="T16" fmla="*/ 0 w 618"/>
                <a:gd name="T17" fmla="*/ 272 h 723"/>
                <a:gd name="T18" fmla="*/ 0 w 618"/>
                <a:gd name="T19" fmla="*/ 446 h 723"/>
                <a:gd name="T20" fmla="*/ 44 w 618"/>
                <a:gd name="T21" fmla="*/ 491 h 723"/>
                <a:gd name="T22" fmla="*/ 88 w 618"/>
                <a:gd name="T23" fmla="*/ 446 h 723"/>
                <a:gd name="T24" fmla="*/ 88 w 618"/>
                <a:gd name="T25" fmla="*/ 272 h 723"/>
                <a:gd name="T26" fmla="*/ 44 w 618"/>
                <a:gd name="T27" fmla="*/ 227 h 723"/>
                <a:gd name="T28" fmla="*/ 505 w 618"/>
                <a:gd name="T29" fmla="*/ 228 h 723"/>
                <a:gd name="T30" fmla="*/ 505 w 618"/>
                <a:gd name="T31" fmla="*/ 547 h 723"/>
                <a:gd name="T32" fmla="*/ 471 w 618"/>
                <a:gd name="T33" fmla="*/ 581 h 723"/>
                <a:gd name="T34" fmla="*/ 432 w 618"/>
                <a:gd name="T35" fmla="*/ 581 h 723"/>
                <a:gd name="T36" fmla="*/ 432 w 618"/>
                <a:gd name="T37" fmla="*/ 678 h 723"/>
                <a:gd name="T38" fmla="*/ 388 w 618"/>
                <a:gd name="T39" fmla="*/ 723 h 723"/>
                <a:gd name="T40" fmla="*/ 344 w 618"/>
                <a:gd name="T41" fmla="*/ 678 h 723"/>
                <a:gd name="T42" fmla="*/ 344 w 618"/>
                <a:gd name="T43" fmla="*/ 581 h 723"/>
                <a:gd name="T44" fmla="*/ 276 w 618"/>
                <a:gd name="T45" fmla="*/ 581 h 723"/>
                <a:gd name="T46" fmla="*/ 276 w 618"/>
                <a:gd name="T47" fmla="*/ 678 h 723"/>
                <a:gd name="T48" fmla="*/ 232 w 618"/>
                <a:gd name="T49" fmla="*/ 723 h 723"/>
                <a:gd name="T50" fmla="*/ 188 w 618"/>
                <a:gd name="T51" fmla="*/ 678 h 723"/>
                <a:gd name="T52" fmla="*/ 188 w 618"/>
                <a:gd name="T53" fmla="*/ 581 h 723"/>
                <a:gd name="T54" fmla="*/ 149 w 618"/>
                <a:gd name="T55" fmla="*/ 581 h 723"/>
                <a:gd name="T56" fmla="*/ 115 w 618"/>
                <a:gd name="T57" fmla="*/ 547 h 723"/>
                <a:gd name="T58" fmla="*/ 115 w 618"/>
                <a:gd name="T59" fmla="*/ 228 h 723"/>
                <a:gd name="T60" fmla="*/ 505 w 618"/>
                <a:gd name="T61" fmla="*/ 228 h 723"/>
                <a:gd name="T62" fmla="*/ 402 w 618"/>
                <a:gd name="T63" fmla="*/ 63 h 723"/>
                <a:gd name="T64" fmla="*/ 438 w 618"/>
                <a:gd name="T65" fmla="*/ 11 h 723"/>
                <a:gd name="T66" fmla="*/ 437 w 618"/>
                <a:gd name="T67" fmla="*/ 2 h 723"/>
                <a:gd name="T68" fmla="*/ 428 w 618"/>
                <a:gd name="T69" fmla="*/ 4 h 723"/>
                <a:gd name="T70" fmla="*/ 390 w 618"/>
                <a:gd name="T71" fmla="*/ 59 h 723"/>
                <a:gd name="T72" fmla="*/ 309 w 618"/>
                <a:gd name="T73" fmla="*/ 43 h 723"/>
                <a:gd name="T74" fmla="*/ 228 w 618"/>
                <a:gd name="T75" fmla="*/ 59 h 723"/>
                <a:gd name="T76" fmla="*/ 190 w 618"/>
                <a:gd name="T77" fmla="*/ 4 h 723"/>
                <a:gd name="T78" fmla="*/ 181 w 618"/>
                <a:gd name="T79" fmla="*/ 2 h 723"/>
                <a:gd name="T80" fmla="*/ 180 w 618"/>
                <a:gd name="T81" fmla="*/ 11 h 723"/>
                <a:gd name="T82" fmla="*/ 216 w 618"/>
                <a:gd name="T83" fmla="*/ 63 h 723"/>
                <a:gd name="T84" fmla="*/ 114 w 618"/>
                <a:gd name="T85" fmla="*/ 200 h 723"/>
                <a:gd name="T86" fmla="*/ 504 w 618"/>
                <a:gd name="T87" fmla="*/ 200 h 723"/>
                <a:gd name="T88" fmla="*/ 402 w 618"/>
                <a:gd name="T89" fmla="*/ 63 h 723"/>
                <a:gd name="T90" fmla="*/ 227 w 618"/>
                <a:gd name="T91" fmla="*/ 146 h 723"/>
                <a:gd name="T92" fmla="*/ 205 w 618"/>
                <a:gd name="T93" fmla="*/ 124 h 723"/>
                <a:gd name="T94" fmla="*/ 227 w 618"/>
                <a:gd name="T95" fmla="*/ 103 h 723"/>
                <a:gd name="T96" fmla="*/ 248 w 618"/>
                <a:gd name="T97" fmla="*/ 124 h 723"/>
                <a:gd name="T98" fmla="*/ 227 w 618"/>
                <a:gd name="T99" fmla="*/ 146 h 723"/>
                <a:gd name="T100" fmla="*/ 394 w 618"/>
                <a:gd name="T101" fmla="*/ 146 h 723"/>
                <a:gd name="T102" fmla="*/ 373 w 618"/>
                <a:gd name="T103" fmla="*/ 124 h 723"/>
                <a:gd name="T104" fmla="*/ 394 w 618"/>
                <a:gd name="T105" fmla="*/ 103 h 723"/>
                <a:gd name="T106" fmla="*/ 416 w 618"/>
                <a:gd name="T107" fmla="*/ 124 h 723"/>
                <a:gd name="T108" fmla="*/ 394 w 618"/>
                <a:gd name="T109" fmla="*/ 146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8" h="723">
                  <a:moveTo>
                    <a:pt x="574" y="227"/>
                  </a:moveTo>
                  <a:cubicBezTo>
                    <a:pt x="550" y="227"/>
                    <a:pt x="530" y="247"/>
                    <a:pt x="530" y="272"/>
                  </a:cubicBezTo>
                  <a:cubicBezTo>
                    <a:pt x="530" y="446"/>
                    <a:pt x="530" y="446"/>
                    <a:pt x="530" y="446"/>
                  </a:cubicBezTo>
                  <a:cubicBezTo>
                    <a:pt x="530" y="471"/>
                    <a:pt x="550" y="491"/>
                    <a:pt x="574" y="491"/>
                  </a:cubicBezTo>
                  <a:cubicBezTo>
                    <a:pt x="598" y="491"/>
                    <a:pt x="618" y="471"/>
                    <a:pt x="618" y="446"/>
                  </a:cubicBezTo>
                  <a:cubicBezTo>
                    <a:pt x="618" y="272"/>
                    <a:pt x="618" y="272"/>
                    <a:pt x="618" y="272"/>
                  </a:cubicBezTo>
                  <a:cubicBezTo>
                    <a:pt x="618" y="247"/>
                    <a:pt x="598" y="227"/>
                    <a:pt x="574" y="227"/>
                  </a:cubicBezTo>
                  <a:close/>
                  <a:moveTo>
                    <a:pt x="44" y="227"/>
                  </a:moveTo>
                  <a:cubicBezTo>
                    <a:pt x="20" y="227"/>
                    <a:pt x="0" y="247"/>
                    <a:pt x="0" y="272"/>
                  </a:cubicBezTo>
                  <a:cubicBezTo>
                    <a:pt x="0" y="446"/>
                    <a:pt x="0" y="446"/>
                    <a:pt x="0" y="446"/>
                  </a:cubicBezTo>
                  <a:cubicBezTo>
                    <a:pt x="0" y="471"/>
                    <a:pt x="20" y="491"/>
                    <a:pt x="44" y="491"/>
                  </a:cubicBezTo>
                  <a:cubicBezTo>
                    <a:pt x="68" y="491"/>
                    <a:pt x="88" y="471"/>
                    <a:pt x="88" y="446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47"/>
                    <a:pt x="68" y="227"/>
                    <a:pt x="44" y="227"/>
                  </a:cubicBezTo>
                  <a:close/>
                  <a:moveTo>
                    <a:pt x="505" y="228"/>
                  </a:moveTo>
                  <a:cubicBezTo>
                    <a:pt x="505" y="547"/>
                    <a:pt x="505" y="547"/>
                    <a:pt x="505" y="547"/>
                  </a:cubicBezTo>
                  <a:cubicBezTo>
                    <a:pt x="505" y="566"/>
                    <a:pt x="490" y="581"/>
                    <a:pt x="471" y="581"/>
                  </a:cubicBezTo>
                  <a:cubicBezTo>
                    <a:pt x="432" y="581"/>
                    <a:pt x="432" y="581"/>
                    <a:pt x="432" y="581"/>
                  </a:cubicBezTo>
                  <a:cubicBezTo>
                    <a:pt x="432" y="678"/>
                    <a:pt x="432" y="678"/>
                    <a:pt x="432" y="678"/>
                  </a:cubicBezTo>
                  <a:cubicBezTo>
                    <a:pt x="432" y="703"/>
                    <a:pt x="412" y="723"/>
                    <a:pt x="388" y="723"/>
                  </a:cubicBezTo>
                  <a:cubicBezTo>
                    <a:pt x="364" y="723"/>
                    <a:pt x="344" y="703"/>
                    <a:pt x="344" y="678"/>
                  </a:cubicBezTo>
                  <a:cubicBezTo>
                    <a:pt x="344" y="581"/>
                    <a:pt x="344" y="581"/>
                    <a:pt x="344" y="581"/>
                  </a:cubicBezTo>
                  <a:cubicBezTo>
                    <a:pt x="276" y="581"/>
                    <a:pt x="276" y="581"/>
                    <a:pt x="276" y="581"/>
                  </a:cubicBezTo>
                  <a:cubicBezTo>
                    <a:pt x="276" y="678"/>
                    <a:pt x="276" y="678"/>
                    <a:pt x="276" y="678"/>
                  </a:cubicBezTo>
                  <a:cubicBezTo>
                    <a:pt x="276" y="703"/>
                    <a:pt x="256" y="723"/>
                    <a:pt x="232" y="723"/>
                  </a:cubicBezTo>
                  <a:cubicBezTo>
                    <a:pt x="208" y="723"/>
                    <a:pt x="188" y="703"/>
                    <a:pt x="188" y="678"/>
                  </a:cubicBezTo>
                  <a:cubicBezTo>
                    <a:pt x="188" y="581"/>
                    <a:pt x="188" y="581"/>
                    <a:pt x="188" y="581"/>
                  </a:cubicBezTo>
                  <a:cubicBezTo>
                    <a:pt x="149" y="581"/>
                    <a:pt x="149" y="581"/>
                    <a:pt x="149" y="581"/>
                  </a:cubicBezTo>
                  <a:cubicBezTo>
                    <a:pt x="130" y="581"/>
                    <a:pt x="115" y="566"/>
                    <a:pt x="115" y="547"/>
                  </a:cubicBezTo>
                  <a:cubicBezTo>
                    <a:pt x="115" y="228"/>
                    <a:pt x="115" y="228"/>
                    <a:pt x="115" y="228"/>
                  </a:cubicBezTo>
                  <a:lnTo>
                    <a:pt x="505" y="228"/>
                  </a:lnTo>
                  <a:close/>
                  <a:moveTo>
                    <a:pt x="402" y="63"/>
                  </a:moveTo>
                  <a:cubicBezTo>
                    <a:pt x="438" y="11"/>
                    <a:pt x="438" y="11"/>
                    <a:pt x="438" y="11"/>
                  </a:cubicBezTo>
                  <a:cubicBezTo>
                    <a:pt x="440" y="8"/>
                    <a:pt x="439" y="4"/>
                    <a:pt x="437" y="2"/>
                  </a:cubicBezTo>
                  <a:cubicBezTo>
                    <a:pt x="434" y="0"/>
                    <a:pt x="430" y="1"/>
                    <a:pt x="428" y="4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65" y="49"/>
                    <a:pt x="338" y="43"/>
                    <a:pt x="309" y="43"/>
                  </a:cubicBezTo>
                  <a:cubicBezTo>
                    <a:pt x="280" y="43"/>
                    <a:pt x="253" y="49"/>
                    <a:pt x="228" y="59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8" y="1"/>
                    <a:pt x="184" y="0"/>
                    <a:pt x="181" y="2"/>
                  </a:cubicBezTo>
                  <a:cubicBezTo>
                    <a:pt x="179" y="4"/>
                    <a:pt x="178" y="8"/>
                    <a:pt x="180" y="11"/>
                  </a:cubicBezTo>
                  <a:cubicBezTo>
                    <a:pt x="216" y="63"/>
                    <a:pt x="216" y="63"/>
                    <a:pt x="216" y="63"/>
                  </a:cubicBezTo>
                  <a:cubicBezTo>
                    <a:pt x="159" y="90"/>
                    <a:pt x="119" y="141"/>
                    <a:pt x="114" y="200"/>
                  </a:cubicBezTo>
                  <a:cubicBezTo>
                    <a:pt x="504" y="200"/>
                    <a:pt x="504" y="200"/>
                    <a:pt x="504" y="200"/>
                  </a:cubicBezTo>
                  <a:cubicBezTo>
                    <a:pt x="499" y="141"/>
                    <a:pt x="459" y="90"/>
                    <a:pt x="402" y="63"/>
                  </a:cubicBezTo>
                  <a:close/>
                  <a:moveTo>
                    <a:pt x="227" y="146"/>
                  </a:moveTo>
                  <a:cubicBezTo>
                    <a:pt x="215" y="146"/>
                    <a:pt x="205" y="136"/>
                    <a:pt x="205" y="124"/>
                  </a:cubicBezTo>
                  <a:cubicBezTo>
                    <a:pt x="205" y="113"/>
                    <a:pt x="215" y="103"/>
                    <a:pt x="227" y="103"/>
                  </a:cubicBezTo>
                  <a:cubicBezTo>
                    <a:pt x="239" y="103"/>
                    <a:pt x="248" y="113"/>
                    <a:pt x="248" y="124"/>
                  </a:cubicBezTo>
                  <a:cubicBezTo>
                    <a:pt x="248" y="136"/>
                    <a:pt x="239" y="146"/>
                    <a:pt x="227" y="146"/>
                  </a:cubicBezTo>
                  <a:close/>
                  <a:moveTo>
                    <a:pt x="394" y="146"/>
                  </a:moveTo>
                  <a:cubicBezTo>
                    <a:pt x="382" y="146"/>
                    <a:pt x="373" y="136"/>
                    <a:pt x="373" y="124"/>
                  </a:cubicBezTo>
                  <a:cubicBezTo>
                    <a:pt x="373" y="113"/>
                    <a:pt x="382" y="103"/>
                    <a:pt x="394" y="103"/>
                  </a:cubicBezTo>
                  <a:cubicBezTo>
                    <a:pt x="406" y="103"/>
                    <a:pt x="416" y="113"/>
                    <a:pt x="416" y="124"/>
                  </a:cubicBezTo>
                  <a:cubicBezTo>
                    <a:pt x="416" y="136"/>
                    <a:pt x="406" y="146"/>
                    <a:pt x="394" y="146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47"/>
            <p:cNvSpPr>
              <a:spLocks noChangeAspect="1" noEditPoints="1"/>
            </p:cNvSpPr>
            <p:nvPr/>
          </p:nvSpPr>
          <p:spPr bwMode="black">
            <a:xfrm>
              <a:off x="4933693" y="5545084"/>
              <a:ext cx="384308" cy="382744"/>
            </a:xfrm>
            <a:custGeom>
              <a:avLst/>
              <a:gdLst>
                <a:gd name="T0" fmla="*/ 112 w 246"/>
                <a:gd name="T1" fmla="*/ 19 h 245"/>
                <a:gd name="T2" fmla="*/ 246 w 246"/>
                <a:gd name="T3" fmla="*/ 0 h 245"/>
                <a:gd name="T4" fmla="*/ 246 w 246"/>
                <a:gd name="T5" fmla="*/ 116 h 245"/>
                <a:gd name="T6" fmla="*/ 112 w 246"/>
                <a:gd name="T7" fmla="*/ 116 h 245"/>
                <a:gd name="T8" fmla="*/ 112 w 246"/>
                <a:gd name="T9" fmla="*/ 19 h 245"/>
                <a:gd name="T10" fmla="*/ 102 w 246"/>
                <a:gd name="T11" fmla="*/ 116 h 245"/>
                <a:gd name="T12" fmla="*/ 102 w 246"/>
                <a:gd name="T13" fmla="*/ 19 h 245"/>
                <a:gd name="T14" fmla="*/ 0 w 246"/>
                <a:gd name="T15" fmla="*/ 34 h 245"/>
                <a:gd name="T16" fmla="*/ 0 w 246"/>
                <a:gd name="T17" fmla="*/ 116 h 245"/>
                <a:gd name="T18" fmla="*/ 102 w 246"/>
                <a:gd name="T19" fmla="*/ 116 h 245"/>
                <a:gd name="T20" fmla="*/ 102 w 246"/>
                <a:gd name="T21" fmla="*/ 126 h 245"/>
                <a:gd name="T22" fmla="*/ 0 w 246"/>
                <a:gd name="T23" fmla="*/ 126 h 245"/>
                <a:gd name="T24" fmla="*/ 0 w 246"/>
                <a:gd name="T25" fmla="*/ 211 h 245"/>
                <a:gd name="T26" fmla="*/ 102 w 246"/>
                <a:gd name="T27" fmla="*/ 226 h 245"/>
                <a:gd name="T28" fmla="*/ 102 w 246"/>
                <a:gd name="T29" fmla="*/ 126 h 245"/>
                <a:gd name="T30" fmla="*/ 112 w 246"/>
                <a:gd name="T31" fmla="*/ 126 h 245"/>
                <a:gd name="T32" fmla="*/ 112 w 246"/>
                <a:gd name="T33" fmla="*/ 226 h 245"/>
                <a:gd name="T34" fmla="*/ 246 w 246"/>
                <a:gd name="T35" fmla="*/ 245 h 245"/>
                <a:gd name="T36" fmla="*/ 246 w 246"/>
                <a:gd name="T37" fmla="*/ 126 h 245"/>
                <a:gd name="T38" fmla="*/ 112 w 246"/>
                <a:gd name="T39" fmla="*/ 126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6" h="245">
                  <a:moveTo>
                    <a:pt x="112" y="19"/>
                  </a:moveTo>
                  <a:lnTo>
                    <a:pt x="246" y="0"/>
                  </a:lnTo>
                  <a:lnTo>
                    <a:pt x="246" y="116"/>
                  </a:lnTo>
                  <a:lnTo>
                    <a:pt x="112" y="116"/>
                  </a:lnTo>
                  <a:lnTo>
                    <a:pt x="112" y="19"/>
                  </a:lnTo>
                  <a:close/>
                  <a:moveTo>
                    <a:pt x="102" y="116"/>
                  </a:moveTo>
                  <a:lnTo>
                    <a:pt x="102" y="19"/>
                  </a:lnTo>
                  <a:lnTo>
                    <a:pt x="0" y="34"/>
                  </a:lnTo>
                  <a:lnTo>
                    <a:pt x="0" y="116"/>
                  </a:lnTo>
                  <a:lnTo>
                    <a:pt x="102" y="116"/>
                  </a:lnTo>
                  <a:close/>
                  <a:moveTo>
                    <a:pt x="102" y="126"/>
                  </a:moveTo>
                  <a:lnTo>
                    <a:pt x="0" y="126"/>
                  </a:lnTo>
                  <a:lnTo>
                    <a:pt x="0" y="211"/>
                  </a:lnTo>
                  <a:lnTo>
                    <a:pt x="102" y="226"/>
                  </a:lnTo>
                  <a:lnTo>
                    <a:pt x="102" y="126"/>
                  </a:lnTo>
                  <a:close/>
                  <a:moveTo>
                    <a:pt x="112" y="126"/>
                  </a:moveTo>
                  <a:lnTo>
                    <a:pt x="112" y="226"/>
                  </a:lnTo>
                  <a:lnTo>
                    <a:pt x="246" y="245"/>
                  </a:lnTo>
                  <a:lnTo>
                    <a:pt x="246" y="126"/>
                  </a:lnTo>
                  <a:lnTo>
                    <a:pt x="112" y="126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</a:endParaRPr>
            </a:p>
          </p:txBody>
        </p:sp>
        <p:grpSp>
          <p:nvGrpSpPr>
            <p:cNvPr id="49" name="Group 48"/>
            <p:cNvGrpSpPr>
              <a:grpSpLocks noChangeAspect="1"/>
            </p:cNvGrpSpPr>
            <p:nvPr/>
          </p:nvGrpSpPr>
          <p:grpSpPr bwMode="black">
            <a:xfrm>
              <a:off x="7076047" y="5487529"/>
              <a:ext cx="426734" cy="497854"/>
              <a:chOff x="396875" y="1300163"/>
              <a:chExt cx="1162051" cy="1355725"/>
            </a:xfrm>
          </p:grpSpPr>
          <p:sp>
            <p:nvSpPr>
              <p:cNvPr id="50" name="Freeform 49"/>
              <p:cNvSpPr>
                <a:spLocks/>
              </p:cNvSpPr>
              <p:nvPr/>
            </p:nvSpPr>
            <p:spPr bwMode="black">
              <a:xfrm>
                <a:off x="396875" y="1616075"/>
                <a:ext cx="1162051" cy="1039813"/>
              </a:xfrm>
              <a:custGeom>
                <a:avLst/>
                <a:gdLst>
                  <a:gd name="T0" fmla="*/ 455 w 539"/>
                  <a:gd name="T1" fmla="*/ 186 h 482"/>
                  <a:gd name="T2" fmla="*/ 522 w 539"/>
                  <a:gd name="T3" fmla="*/ 67 h 482"/>
                  <a:gd name="T4" fmla="*/ 408 w 539"/>
                  <a:gd name="T5" fmla="*/ 5 h 482"/>
                  <a:gd name="T6" fmla="*/ 288 w 539"/>
                  <a:gd name="T7" fmla="*/ 34 h 482"/>
                  <a:gd name="T8" fmla="*/ 184 w 539"/>
                  <a:gd name="T9" fmla="*/ 7 h 482"/>
                  <a:gd name="T10" fmla="*/ 55 w 539"/>
                  <a:gd name="T11" fmla="*/ 86 h 482"/>
                  <a:gd name="T12" fmla="*/ 95 w 539"/>
                  <a:gd name="T13" fmla="*/ 401 h 482"/>
                  <a:gd name="T14" fmla="*/ 194 w 539"/>
                  <a:gd name="T15" fmla="*/ 480 h 482"/>
                  <a:gd name="T16" fmla="*/ 296 w 539"/>
                  <a:gd name="T17" fmla="*/ 455 h 482"/>
                  <a:gd name="T18" fmla="*/ 400 w 539"/>
                  <a:gd name="T19" fmla="*/ 479 h 482"/>
                  <a:gd name="T20" fmla="*/ 496 w 539"/>
                  <a:gd name="T21" fmla="*/ 402 h 482"/>
                  <a:gd name="T22" fmla="*/ 539 w 539"/>
                  <a:gd name="T23" fmla="*/ 313 h 482"/>
                  <a:gd name="T24" fmla="*/ 455 w 539"/>
                  <a:gd name="T25" fmla="*/ 186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39" h="482">
                    <a:moveTo>
                      <a:pt x="455" y="186"/>
                    </a:moveTo>
                    <a:cubicBezTo>
                      <a:pt x="454" y="107"/>
                      <a:pt x="519" y="69"/>
                      <a:pt x="522" y="67"/>
                    </a:cubicBezTo>
                    <a:cubicBezTo>
                      <a:pt x="485" y="13"/>
                      <a:pt x="428" y="6"/>
                      <a:pt x="408" y="5"/>
                    </a:cubicBezTo>
                    <a:cubicBezTo>
                      <a:pt x="359" y="0"/>
                      <a:pt x="312" y="34"/>
                      <a:pt x="288" y="34"/>
                    </a:cubicBezTo>
                    <a:cubicBezTo>
                      <a:pt x="263" y="34"/>
                      <a:pt x="225" y="6"/>
                      <a:pt x="184" y="7"/>
                    </a:cubicBezTo>
                    <a:cubicBezTo>
                      <a:pt x="131" y="8"/>
                      <a:pt x="82" y="38"/>
                      <a:pt x="55" y="86"/>
                    </a:cubicBezTo>
                    <a:cubicBezTo>
                      <a:pt x="0" y="182"/>
                      <a:pt x="41" y="323"/>
                      <a:pt x="95" y="401"/>
                    </a:cubicBezTo>
                    <a:cubicBezTo>
                      <a:pt x="121" y="439"/>
                      <a:pt x="153" y="482"/>
                      <a:pt x="194" y="480"/>
                    </a:cubicBezTo>
                    <a:cubicBezTo>
                      <a:pt x="234" y="479"/>
                      <a:pt x="248" y="455"/>
                      <a:pt x="296" y="455"/>
                    </a:cubicBezTo>
                    <a:cubicBezTo>
                      <a:pt x="344" y="454"/>
                      <a:pt x="358" y="480"/>
                      <a:pt x="400" y="479"/>
                    </a:cubicBezTo>
                    <a:cubicBezTo>
                      <a:pt x="443" y="478"/>
                      <a:pt x="470" y="440"/>
                      <a:pt x="496" y="402"/>
                    </a:cubicBezTo>
                    <a:cubicBezTo>
                      <a:pt x="526" y="358"/>
                      <a:pt x="538" y="315"/>
                      <a:pt x="539" y="313"/>
                    </a:cubicBezTo>
                    <a:cubicBezTo>
                      <a:pt x="538" y="313"/>
                      <a:pt x="456" y="281"/>
                      <a:pt x="455" y="18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black">
              <a:xfrm>
                <a:off x="996950" y="1300163"/>
                <a:ext cx="288925" cy="317500"/>
              </a:xfrm>
              <a:custGeom>
                <a:avLst/>
                <a:gdLst>
                  <a:gd name="T0" fmla="*/ 98 w 134"/>
                  <a:gd name="T1" fmla="*/ 100 h 147"/>
                  <a:gd name="T2" fmla="*/ 130 w 134"/>
                  <a:gd name="T3" fmla="*/ 0 h 147"/>
                  <a:gd name="T4" fmla="*/ 38 w 134"/>
                  <a:gd name="T5" fmla="*/ 47 h 147"/>
                  <a:gd name="T6" fmla="*/ 5 w 134"/>
                  <a:gd name="T7" fmla="*/ 144 h 147"/>
                  <a:gd name="T8" fmla="*/ 98 w 134"/>
                  <a:gd name="T9" fmla="*/ 10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147">
                    <a:moveTo>
                      <a:pt x="98" y="100"/>
                    </a:moveTo>
                    <a:cubicBezTo>
                      <a:pt x="120" y="73"/>
                      <a:pt x="134" y="36"/>
                      <a:pt x="130" y="0"/>
                    </a:cubicBezTo>
                    <a:cubicBezTo>
                      <a:pt x="99" y="1"/>
                      <a:pt x="61" y="21"/>
                      <a:pt x="38" y="47"/>
                    </a:cubicBezTo>
                    <a:cubicBezTo>
                      <a:pt x="18" y="71"/>
                      <a:pt x="0" y="108"/>
                      <a:pt x="5" y="144"/>
                    </a:cubicBezTo>
                    <a:cubicBezTo>
                      <a:pt x="40" y="147"/>
                      <a:pt x="76" y="126"/>
                      <a:pt x="98" y="10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</a:endParaRPr>
              </a:p>
            </p:txBody>
          </p:sp>
        </p:grpSp>
        <p:pic>
          <p:nvPicPr>
            <p:cNvPr id="2050" name="Picture 2" descr="http://iran-python.ir/images/python_logo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7240" y="6217447"/>
              <a:ext cx="1364974" cy="3961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http://mean.io/system/assets/img/logos/nodejs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0073" y="6153593"/>
              <a:ext cx="1229161" cy="330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oup 34"/>
          <p:cNvGrpSpPr/>
          <p:nvPr/>
        </p:nvGrpSpPr>
        <p:grpSpPr>
          <a:xfrm>
            <a:off x="8504237" y="5652914"/>
            <a:ext cx="3605625" cy="1066801"/>
            <a:chOff x="8565839" y="5478462"/>
            <a:chExt cx="3605625" cy="1066801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8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5914" y="5606307"/>
              <a:ext cx="941121" cy="385860"/>
            </a:xfrm>
            <a:prstGeom prst="rect">
              <a:avLst/>
            </a:prstGeom>
            <a:noFill/>
          </p:spPr>
        </p:pic>
        <p:pic>
          <p:nvPicPr>
            <p:cNvPr id="2056" name="Picture 8" descr="http://social.technet.microsoft.com/wiki/resized-image.ashx/__size/550x0/__key/communityserver-wikis-components-files/00-00-00-00-05/7206.Msdn_5F00_logo.png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65839" y="6012235"/>
              <a:ext cx="1470798" cy="4492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ttps://upload.wikimedia.org/wikipedia/en/d/d3/UserVoice_logo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75778" y="6063102"/>
              <a:ext cx="1946070" cy="482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http://i.imgur.com/pszAeGh.png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69757" y="5478462"/>
              <a:ext cx="1701707" cy="4270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723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8" grpId="0" animBg="1"/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8823C1-917C-4E09-87F7-259534DC9ADA}"/>
              </a:ext>
            </a:extLst>
          </p:cNvPr>
          <p:cNvSpPr/>
          <p:nvPr/>
        </p:nvSpPr>
        <p:spPr>
          <a:xfrm>
            <a:off x="1189037" y="3268662"/>
            <a:ext cx="105759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Quick demos on the web</a:t>
            </a:r>
          </a:p>
          <a:p>
            <a:pPr algn="ctr"/>
            <a:r>
              <a:rPr lang="en-US" sz="2400" dirty="0"/>
              <a:t>https://azure.microsoft.com/en-in/services/cognitive-services/directory/vision/</a:t>
            </a:r>
          </a:p>
        </p:txBody>
      </p:sp>
    </p:spTree>
    <p:extLst>
      <p:ext uri="{BB962C8B-B14F-4D97-AF65-F5344CB8AC3E}">
        <p14:creationId xmlns:p14="http://schemas.microsoft.com/office/powerpoint/2010/main" val="81812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8823C1-917C-4E09-87F7-259534DC9ADA}"/>
              </a:ext>
            </a:extLst>
          </p:cNvPr>
          <p:cNvSpPr/>
          <p:nvPr/>
        </p:nvSpPr>
        <p:spPr>
          <a:xfrm>
            <a:off x="2179637" y="2735262"/>
            <a:ext cx="85947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Generate Vision API Keys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Sample Project</a:t>
            </a:r>
          </a:p>
        </p:txBody>
      </p:sp>
    </p:spTree>
    <p:extLst>
      <p:ext uri="{BB962C8B-B14F-4D97-AF65-F5344CB8AC3E}">
        <p14:creationId xmlns:p14="http://schemas.microsoft.com/office/powerpoint/2010/main" val="246351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4637" y="1668462"/>
            <a:ext cx="8229599" cy="4561249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sz="3600" dirty="0"/>
              <a:t>Abhimanyu Kumar Vatsa</a:t>
            </a:r>
            <a:br>
              <a:rPr lang="en-US" sz="3600" dirty="0"/>
            </a:br>
            <a:r>
              <a:rPr lang="en-US" sz="2000" dirty="0"/>
              <a:t>Lead Developer @ Knorish</a:t>
            </a:r>
            <a:br>
              <a:rPr lang="en-US" sz="2000" dirty="0"/>
            </a:br>
            <a:br>
              <a:rPr lang="en-US" sz="2000" dirty="0"/>
            </a:br>
            <a:r>
              <a:rPr lang="en-US" sz="3200" dirty="0"/>
              <a:t>http://itorian.com</a:t>
            </a:r>
            <a:br>
              <a:rPr lang="en-US" sz="3200" dirty="0"/>
            </a:br>
            <a:r>
              <a:rPr lang="en-US" sz="3200" dirty="0"/>
              <a:t>Twitter: @itorian</a:t>
            </a:r>
            <a:br>
              <a:rPr lang="en-US" sz="3200" dirty="0"/>
            </a:br>
            <a:r>
              <a:rPr lang="en-US" sz="3200" dirty="0"/>
              <a:t>Email: itorian@live.in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83645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5-50070_Microsoft Machine Learning Template White">
  <a:themeElements>
    <a:clrScheme name="Custom 2">
      <a:dk1>
        <a:srgbClr val="353535"/>
      </a:dk1>
      <a:lt1>
        <a:srgbClr val="FFFFFF"/>
      </a:lt1>
      <a:dk2>
        <a:srgbClr val="002050"/>
      </a:dk2>
      <a:lt2>
        <a:srgbClr val="EAEAEA"/>
      </a:lt2>
      <a:accent1>
        <a:srgbClr val="008272"/>
      </a:accent1>
      <a:accent2>
        <a:srgbClr val="0078D7"/>
      </a:accent2>
      <a:accent3>
        <a:srgbClr val="D83B01"/>
      </a:accent3>
      <a:accent4>
        <a:srgbClr val="FFB900"/>
      </a:accent4>
      <a:accent5>
        <a:srgbClr val="FF8C00"/>
      </a:accent5>
      <a:accent6>
        <a:srgbClr val="353535"/>
      </a:accent6>
      <a:hlink>
        <a:srgbClr val="32145A"/>
      </a:hlink>
      <a:folHlink>
        <a:srgbClr val="32145A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Machine_Learning_and_Data_Science_Summit_Speaker_Template.potx" id="{06D401F0-E397-4C23-AD4C-B64C1435F9A3}" vid="{1CD7B700-75CC-4147-9F38-8C5187B3FF1C}"/>
    </a:ext>
  </a:extLst>
</a:theme>
</file>

<file path=ppt/theme/theme2.xml><?xml version="1.0" encoding="utf-8"?>
<a:theme xmlns:a="http://schemas.openxmlformats.org/drawingml/2006/main" name="5-50070_Microsoft Machine Learning Template Light">
  <a:themeElements>
    <a:clrScheme name="Custom 15">
      <a:dk1>
        <a:srgbClr val="353535"/>
      </a:dk1>
      <a:lt1>
        <a:srgbClr val="FFFFFF"/>
      </a:lt1>
      <a:dk2>
        <a:srgbClr val="002050"/>
      </a:dk2>
      <a:lt2>
        <a:srgbClr val="EAEAEA"/>
      </a:lt2>
      <a:accent1>
        <a:srgbClr val="008272"/>
      </a:accent1>
      <a:accent2>
        <a:srgbClr val="0078D7"/>
      </a:accent2>
      <a:accent3>
        <a:srgbClr val="D83B01"/>
      </a:accent3>
      <a:accent4>
        <a:srgbClr val="FFB900"/>
      </a:accent4>
      <a:accent5>
        <a:srgbClr val="FF8C00"/>
      </a:accent5>
      <a:accent6>
        <a:srgbClr val="353535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Machine_Learning_and_Data_Science_Summit_Speaker_Template.potx" id="{06D401F0-E397-4C23-AD4C-B64C1435F9A3}" vid="{EE8F4FA8-F5F9-4D62-962B-46AC183AC3EE}"/>
    </a:ext>
  </a:extLst>
</a:theme>
</file>

<file path=ppt/theme/theme3.xml><?xml version="1.0" encoding="utf-8"?>
<a:theme xmlns:a="http://schemas.openxmlformats.org/drawingml/2006/main" name="Machine_Learning_Data_Science_Conference_Spring_2016_Template">
  <a:themeElements>
    <a:clrScheme name="2016 Data Science Summit">
      <a:dk1>
        <a:srgbClr val="505050"/>
      </a:dk1>
      <a:lt1>
        <a:srgbClr val="FFFFFF"/>
      </a:lt1>
      <a:dk2>
        <a:srgbClr val="0072C6"/>
      </a:dk2>
      <a:lt2>
        <a:srgbClr val="D2D2D2"/>
      </a:lt2>
      <a:accent1>
        <a:srgbClr val="DC3C00"/>
      </a:accent1>
      <a:accent2>
        <a:srgbClr val="008272"/>
      </a:accent2>
      <a:accent3>
        <a:srgbClr val="505050"/>
      </a:accent3>
      <a:accent4>
        <a:srgbClr val="FFB900"/>
      </a:accent4>
      <a:accent5>
        <a:srgbClr val="FF8C00"/>
      </a:accent5>
      <a:accent6>
        <a:srgbClr val="000000"/>
      </a:accent6>
      <a:hlink>
        <a:srgbClr val="0072C6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rtana_analytics_workshop_Fall_2015_Template" id="{6D008FEA-61D5-4F9D-9B7A-C189686AAA6B}" vid="{FC3A1E4D-B3D0-45CD-9323-AFA0E992A232}"/>
    </a:ext>
  </a:extLst>
</a:theme>
</file>

<file path=ppt/theme/theme4.xml><?xml version="1.0" encoding="utf-8"?>
<a:theme xmlns:a="http://schemas.openxmlformats.org/drawingml/2006/main" name="MS Cognitive Services Walking Deck">
  <a:themeElements>
    <a:clrScheme name="Custom 1">
      <a:dk1>
        <a:sysClr val="windowText" lastClr="000000"/>
      </a:dk1>
      <a:lt1>
        <a:sysClr val="window" lastClr="FFFFFF"/>
      </a:lt1>
      <a:dk2>
        <a:srgbClr val="333333"/>
      </a:dk2>
      <a:lt2>
        <a:srgbClr val="FFFFFF"/>
      </a:lt2>
      <a:accent1>
        <a:srgbClr val="00B294"/>
      </a:accent1>
      <a:accent2>
        <a:srgbClr val="004B50"/>
      </a:accent2>
      <a:accent3>
        <a:srgbClr val="B4009E"/>
      </a:accent3>
      <a:accent4>
        <a:srgbClr val="FFB900"/>
      </a:accent4>
      <a:accent5>
        <a:srgbClr val="FF8C00"/>
      </a:accent5>
      <a:accent6>
        <a:srgbClr val="505050"/>
      </a:accent6>
      <a:hlink>
        <a:srgbClr val="FFFFFF"/>
      </a:hlink>
      <a:folHlink>
        <a:srgbClr val="139882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5-50070_Microsoft Machine Learning Template White">
  <a:themeElements>
    <a:clrScheme name="Custom 15">
      <a:dk1>
        <a:srgbClr val="353535"/>
      </a:dk1>
      <a:lt1>
        <a:srgbClr val="FFFFFF"/>
      </a:lt1>
      <a:dk2>
        <a:srgbClr val="002050"/>
      </a:dk2>
      <a:lt2>
        <a:srgbClr val="EAEAEA"/>
      </a:lt2>
      <a:accent1>
        <a:srgbClr val="008272"/>
      </a:accent1>
      <a:accent2>
        <a:srgbClr val="0078D7"/>
      </a:accent2>
      <a:accent3>
        <a:srgbClr val="D83B01"/>
      </a:accent3>
      <a:accent4>
        <a:srgbClr val="FFB900"/>
      </a:accent4>
      <a:accent5>
        <a:srgbClr val="FF8C00"/>
      </a:accent5>
      <a:accent6>
        <a:srgbClr val="353535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Machine_Learning_and_Data_Science_Summit_Speaker_Template.potx" id="{06D401F0-E397-4C23-AD4C-B64C1435F9A3}" vid="{1CD7B700-75CC-4147-9F38-8C5187B3FF1C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_ip_UnifiedCompliancePolicyUIAction xmlns="http://schemas.microsoft.com/sharepoint/v3" xsi:nil="true"/>
    <d12e2661e9634d9aa98bbb375f31aced xmlns="01c77077-aee4-4b5f-bd4e-9cd40a6fff29">
      <Terms xmlns="http://schemas.microsoft.com/office/infopath/2007/PartnerControls"/>
    </d12e2661e9634d9aa98bbb375f31aced>
    <Event_x0020_Start_x0020_Date xmlns="01c77077-aee4-4b5f-bd4e-9cd40a6fff29">2016-09-26T07:00:00+00:00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Atlanta</TermName>
          <TermId xmlns="http://schemas.microsoft.com/office/infopath/2007/PartnerControls">01fb9831-5840-48a0-a576-3e48f42baa53</TermId>
        </TermInfo>
      </Terms>
    </iaa5f83406f94009a0f6a3e890699ff7>
    <External_x0020_Speaker xmlns="01c77077-aee4-4b5f-bd4e-9cd40a6fff29">Jennifer Marsman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2016-09-26T04:00:00+00:00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Machine Learning ＆ Data Science Summit</TermName>
          <TermId xmlns="http://schemas.microsoft.com/office/infopath/2007/PartnerControls">71803ff3-6725-42f2-9c74-bb3b3d2dd70f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_ip_UnifiedCompliancePolicyProperties xmlns="http://schemas.microsoft.com/sharepoint/v3" xsi:nil="true"/>
    <Session_x0020_Code xmlns="01c77077-aee4-4b5f-bd4e-9cd40a6fff29">BR010</Session_x0020_Code>
    <Event_x0020_End_x0020_Date xmlns="01c77077-aee4-4b5f-bd4e-9cd40a6fff29">2016-09-27T07:00:00+00:00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NumberofDownloads xmlns="230e9df3-be65-4c73-a93b-d1236ebd677e" xsi:nil="true"/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Machine Learning ＆ Data Science Summit</TermName>
          <TermId xmlns="http://schemas.microsoft.com/office/infopath/2007/PartnerControls">b3de1687-047f-474a-9d7e-d432fe455778</TermId>
        </TermInfo>
      </Terms>
    </TaxKeywordTaxHTField>
    <TaxCatchAll xmlns="230e9df3-be65-4c73-a93b-d1236ebd677e">
      <Value>176</Value>
      <Value>276</Value>
      <Value>274</Value>
    </TaxCatchAl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6" ma:contentTypeDescription="" ma:contentTypeScope="" ma:versionID="a7583f25b1d29b8977e25296c513f6b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aa4c3186389dd4555634efb1fdb9f11d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  <xsd:element ref="ns3:NumberofDownloads" minOccurs="0"/>
                <xsd:element ref="ns1:_ip_UnifiedCompliancePolicyProperties" minOccurs="0"/>
                <xsd:element ref="ns1:_ip_UnifiedCompliancePolicyUIAction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  <xsd:element name="_ip_UnifiedCompliancePolicyProperties" ma:index="4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4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43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4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NumberofDownloads" ma:index="40" nillable="true" ma:displayName="NumberofDownloads" ma:internalName="NumberofDownload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230e9df3-be65-4c73-a93b-d1236ebd677e"/>
    <ds:schemaRef ds:uri="01c77077-aee4-4b5f-bd4e-9cd40a6fff29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8ff673fc-3231-4e3a-893b-6d7f7cd32766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156AFE1-824D-4CC3-96A8-45B0A4D26E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Microsoft_Machine_Learning_and_Data_Science_Summit_Speaker_Template</Template>
  <TotalTime>299</TotalTime>
  <Words>162</Words>
  <Application>Microsoft Office PowerPoint</Application>
  <PresentationFormat>Custom</PresentationFormat>
  <Paragraphs>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5-50070_Microsoft Machine Learning Template White</vt:lpstr>
      <vt:lpstr>5-50070_Microsoft Machine Learning Template Light</vt:lpstr>
      <vt:lpstr>Machine_Learning_Data_Science_Conference_Spring_2016_Template</vt:lpstr>
      <vt:lpstr>MS Cognitive Services Walking Deck</vt:lpstr>
      <vt:lpstr>1_5-50070_Microsoft Machine Learning Template White</vt:lpstr>
      <vt:lpstr>PowerPoint Presentation</vt:lpstr>
      <vt:lpstr>PowerPoint Presentation</vt:lpstr>
      <vt:lpstr>PowerPoint Presentation</vt:lpstr>
      <vt:lpstr>PowerPoint Presentation</vt:lpstr>
      <vt:lpstr>Why Microsoft  Cognitive Services?</vt:lpstr>
      <vt:lpstr>PowerPoint Presentation</vt:lpstr>
      <vt:lpstr>PowerPoint Presentation</vt:lpstr>
      <vt:lpstr>Thank you  Abhimanyu Kumar Vatsa Lead Developer @ Knorish  http://itorian.com Twitter: @itorian Email: itorian@live.in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Services: Making AI Easy</dc:title>
  <dc:subject>Microsoft Machine Learning &amp; Data Science Summit</dc:subject>
  <dc:creator>MS Events 0086</dc:creator>
  <cp:keywords>Microsoft Machine Learning ＆ Data Science Summit</cp:keywords>
  <dc:description>Template: Barb Ferderer, Artitudes Design_x000d_
Formatting: _x000d_
Audience Type:</dc:description>
  <cp:lastModifiedBy>Abhimanyu K Vatsa</cp:lastModifiedBy>
  <cp:revision>47</cp:revision>
  <dcterms:created xsi:type="dcterms:W3CDTF">2016-09-24T19:33:13Z</dcterms:created>
  <dcterms:modified xsi:type="dcterms:W3CDTF">2018-04-21T03:45:19Z</dcterms:modified>
  <cp:category>Microsoft Machine Learning &amp; Data Science Summit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>176;#Atlanta|01fb9831-5840-48a0-a576-3e48f42baa53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276;#Microsoft Machine Learning ＆ Data Science Summit|b3de1687-047f-474a-9d7e-d432fe455778</vt:lpwstr>
  </property>
  <property fmtid="{D5CDD505-2E9C-101B-9397-08002B2CF9AE}" pid="12" name="Audience1">
    <vt:lpwstr/>
  </property>
  <property fmtid="{D5CDD505-2E9C-101B-9397-08002B2CF9AE}" pid="13" name="Event Name">
    <vt:lpwstr>274;#Microsoft Machine Learning ＆ Data Science Summit|71803ff3-6725-42f2-9c74-bb3b3d2dd70f</vt:lpwstr>
  </property>
</Properties>
</file>

<file path=docProps/thumbnail.jpeg>
</file>